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99" r:id="rId4"/>
    <p:sldId id="288" r:id="rId5"/>
    <p:sldId id="289" r:id="rId6"/>
    <p:sldId id="301" r:id="rId7"/>
    <p:sldId id="290" r:id="rId8"/>
    <p:sldId id="291" r:id="rId9"/>
    <p:sldId id="292" r:id="rId10"/>
    <p:sldId id="293" r:id="rId11"/>
    <p:sldId id="294" r:id="rId12"/>
    <p:sldId id="295" r:id="rId13"/>
    <p:sldId id="302" r:id="rId14"/>
    <p:sldId id="297" r:id="rId15"/>
    <p:sldId id="298" r:id="rId16"/>
    <p:sldId id="287" r:id="rId17"/>
    <p:sldId id="303" r:id="rId18"/>
    <p:sldId id="304" r:id="rId19"/>
  </p:sldIdLst>
  <p:sldSz cx="12192000" cy="6858000"/>
  <p:notesSz cx="6858000" cy="9144000"/>
  <p:embeddedFontLst>
    <p:embeddedFont>
      <p:font typeface="맑은 고딕" panose="020B0503020000020004" pitchFamily="50" charset="-127"/>
      <p:regular r:id="rId21"/>
      <p:bold r:id="rId22"/>
    </p:embeddedFont>
    <p:embeddedFont>
      <p:font typeface="에스코어 드림 3 Light" panose="020B0303030302020204" pitchFamily="34" charset="-127"/>
      <p:regular r:id="rId23"/>
    </p:embeddedFont>
    <p:embeddedFont>
      <p:font typeface="에스코어 드림 4 Regular" panose="020B0503030302020204" pitchFamily="34" charset="-127"/>
      <p:regular r:id="rId24"/>
    </p:embeddedFont>
    <p:embeddedFont>
      <p:font typeface="에스코어 드림 5 Medium" panose="020B0503030302020204" pitchFamily="34" charset="-127"/>
      <p:regular r:id="rId25"/>
    </p:embeddedFont>
    <p:embeddedFont>
      <p:font typeface="에스코어 드림 6 Bold" panose="020B0703030302020204" pitchFamily="34" charset="-127"/>
      <p:bold r:id="rId26"/>
    </p:embeddedFont>
    <p:embeddedFont>
      <p:font typeface="에스코어 드림 7 ExtraBold" panose="020B0803030302020204" pitchFamily="34" charset="-127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70AD47"/>
    <a:srgbClr val="91C36F"/>
    <a:srgbClr val="C5E0B4"/>
    <a:srgbClr val="83B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1" autoAdjust="0"/>
    <p:restoredTop sz="87964" autoAdjust="0"/>
  </p:normalViewPr>
  <p:slideViewPr>
    <p:cSldViewPr snapToGrid="0">
      <p:cViewPr varScale="1">
        <p:scale>
          <a:sx n="99" d="100"/>
          <a:sy n="99" d="100"/>
        </p:scale>
        <p:origin x="10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p4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EAB8AB-4740-4EA8-95B1-0A520B8D1224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875554-1DFF-4A40-B0D7-EDC274D4F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976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75554-1DFF-4A40-B0D7-EDC274D4F5C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591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75554-1DFF-4A40-B0D7-EDC274D4F5C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272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E484F0-CDA9-43C6-966B-363024377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AF53A2C-82C4-4DFD-A006-FF136B8C0D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A10725-CB9D-4B21-BC91-C3EA54B4A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5FC462-8779-4D8C-882A-7030A5103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6FF68E-0785-4154-9690-1D5710476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038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70E96-ABFB-4664-9DD5-10270EAEE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EDCFD6-14D2-4F6A-9D97-A84165C9EC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56E3B1-4DA0-4A80-A945-0F407AC7B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EEF237-5EEB-444F-92D6-CC155C5B5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1CEC8F-CF98-4756-9041-4C1C7139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394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C9D498D-7207-4FDF-B985-7A2D000912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CC4352-193E-443A-B09B-092E26748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803846-6D96-4BF0-BD8F-C93FE9E9C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FA707F-ACB6-4D5A-9691-403A79376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529B3C-C4FE-4AE3-86C3-E8702AE13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142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236C18-B0F1-4B00-91F2-8C4DED773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05A3BD-B849-4550-AE34-C097BAFE4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DCB1F6-1556-44EF-882F-3B6328D35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E748BF-7395-4D71-B17C-E597E3548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E9F0D1-BC7B-426C-AE71-CC2373679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832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A4B43F-93F5-4D4B-BF50-132CFD7DD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B2F24F-7C63-4DDB-AB6A-73194432B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E6228B-E0CC-45B5-BE09-FE5CB7F9E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19E807-6969-478B-868C-04B6ED95B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BF9A46-4623-43D4-8E70-A37128791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000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BF59D-9C1D-4CE8-A184-45882C486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1598A9-B00E-48BE-BA4B-F9562A9878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EAE4AD-0352-4891-B21B-330F65A4A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397249-9877-4AC6-88B0-AF7A240A1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13FE058-C0E6-4B68-86D3-010132FDB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D49080-406C-4710-99CD-9BF3F4FA8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061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602935-6A47-4FA5-9DE8-B685C6426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DB55E-6235-4E36-9709-7542A6525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28EDFF-BE57-4C8C-9DB0-1787BF7F5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D029FA-94DD-4C7D-AA84-5E93993F89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8DC6F27-B85C-40F1-8977-BA2C8AE872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AAAE791-97E2-4646-A071-85AC40365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1209C04-5942-4E4B-9E44-B9FF6B91E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6AE766-7008-4A15-B7AA-404E242E6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749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85458E-AFB2-4558-8AB7-FCCD8DFED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B32C70-7889-4D90-8993-C25E3CB73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4A315FB-CC57-437A-B0B8-19D6E147B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8ED445E-22EC-4A62-BE33-CCC8ED735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936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B0849D-548E-40BF-95A7-01AF43162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B8F5E2C-0928-4A56-83B2-D199B7B05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96DBCF-C125-47C6-9326-D68B934A7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7421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882130-0D77-4EA9-B35D-69132884B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A31E1A-5535-4A07-BA96-7EB6CE734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9DD0F0-465C-43F4-BABE-7E36CC1CE5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D5B1F2-FA36-4084-AA3E-29D7BFE08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0EEEC5-6EE1-4C31-8953-40228A1F1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68813C-6E82-4CF2-8BD9-06B51D474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835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6EC76-731F-4B47-B2D2-DF3556863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8B42BF-589D-4927-A03D-88F77ACDBD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5D7F12-0CE4-47D9-A13C-E108C4B56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96D9FB-2EE2-48B1-9619-32A379CB0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F5815A-3851-4C05-9716-FF6978EA6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6D5288-D066-4F96-90E3-4898B38AC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51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84E9BD6-32F1-44F3-8FB3-BF529D59F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B0AF6F-168F-4CA8-AEE8-0B159E65E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7D66E0-F207-4B53-A1BC-8150E85580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10BCE-9109-4EB8-A3CC-DA1CBA34E122}" type="datetimeFigureOut">
              <a:rPr lang="ko-KR" altLang="en-US" smtClean="0"/>
              <a:t>2020-07-10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C1BC36-DEBF-47BB-A6CC-1B216D3666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066AD1-D68B-41D1-976B-614DE8055B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8EC71-7CCC-429E-B24E-14687914C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3595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7.m4a"/><Relationship Id="rId7" Type="http://schemas.openxmlformats.org/officeDocument/2006/relationships/image" Target="../media/image1.png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17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EE0CF1EE-74C3-43FA-8B46-5E270C7E7484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5" name="직각 삼각형 4">
            <a:extLst>
              <a:ext uri="{FF2B5EF4-FFF2-40B4-BE49-F238E27FC236}">
                <a16:creationId xmlns:a16="http://schemas.microsoft.com/office/drawing/2014/main" id="{A58A012C-A5AD-408E-A653-A3817D0317FA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634EDE-6F0D-4026-9451-EDD13E4D2B72}"/>
              </a:ext>
            </a:extLst>
          </p:cNvPr>
          <p:cNvSpPr txBox="1"/>
          <p:nvPr/>
        </p:nvSpPr>
        <p:spPr>
          <a:xfrm>
            <a:off x="4671569" y="5415259"/>
            <a:ext cx="28504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팀</a:t>
            </a:r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E  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2016125082 </a:t>
            </a:r>
            <a:r>
              <a:rPr lang="ko-KR" alt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홍순재</a:t>
            </a:r>
            <a:endParaRPr lang="en-US" altLang="ko-KR" dirty="0">
              <a:solidFill>
                <a:schemeClr val="tx1">
                  <a:lumMod val="95000"/>
                  <a:lumOff val="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       2018125019 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김지원</a:t>
            </a:r>
            <a:endParaRPr lang="en-US" altLang="ko-KR" dirty="0">
              <a:solidFill>
                <a:schemeClr val="tx1">
                  <a:lumMod val="95000"/>
                  <a:lumOff val="5000"/>
                </a:schemeClr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       2018125046 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이시원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7FB2F0-55AF-4456-917A-FB11A198AEB0}"/>
              </a:ext>
            </a:extLst>
          </p:cNvPr>
          <p:cNvSpPr txBox="1"/>
          <p:nvPr/>
        </p:nvSpPr>
        <p:spPr>
          <a:xfrm>
            <a:off x="4056540" y="2094807"/>
            <a:ext cx="4078938" cy="16845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CGV </a:t>
            </a:r>
            <a:r>
              <a:rPr lang="ko-KR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기말 프로젝트</a:t>
            </a:r>
            <a:endParaRPr lang="en-US" altLang="ko-KR" sz="3600" dirty="0">
              <a:solidFill>
                <a:schemeClr val="tx1">
                  <a:lumMod val="95000"/>
                  <a:lumOff val="5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-</a:t>
            </a:r>
            <a:r>
              <a:rPr lang="ko-KR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특징기술자 및 매칭 </a:t>
            </a:r>
            <a:r>
              <a:rPr lang="en-US" altLang="ko-KR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 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발표자료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PPT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]</a:t>
            </a:r>
            <a:endParaRPr lang="ko-KR" altLang="en-US" sz="2000" dirty="0">
              <a:solidFill>
                <a:schemeClr val="accent6">
                  <a:lumMod val="7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BDBC7B53-D90C-4631-85F5-79FB08FE09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300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31"/>
    </mc:Choice>
    <mc:Fallback>
      <p:transition spd="slow" advTm="151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3410E-C8A1-4433-A52F-FC39BD93202A}"/>
              </a:ext>
            </a:extLst>
          </p:cNvPr>
          <p:cNvSpPr/>
          <p:nvPr/>
        </p:nvSpPr>
        <p:spPr>
          <a:xfrm>
            <a:off x="1028700" y="518958"/>
            <a:ext cx="10882868" cy="502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2. 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검색 동영상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(Target image)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에서 모델 객체 인식 및 추적  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[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코드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]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38B538-9BB5-46A1-BDD8-2C827EF23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3478" y="1424336"/>
            <a:ext cx="7134708" cy="251607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not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None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frame_result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frame.copy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list_count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[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string_count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""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컨투어로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050" dirty="0">
                <a:solidFill>
                  <a:srgbClr val="808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물체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구분짓기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frame_gray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cv2.cvtColor(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cv2.COLOR_BGR2GRAY)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frame_gray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cv2.GaussianBlur(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frame_gray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frame_binary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cv2.threshold(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frame_gray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255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cv2.THRESH_BINARY | cv2.THRESH_OTSU)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kernel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cv2.getStructuringElement(cv2.MORPH_RECT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frame_binary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cv2.morphologyEx(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frame_binary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cv2.MORPH_OPEN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kernel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frame_binary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cv2.morphologyEx(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frame_binary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cv2.MORPH_CLOSE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kernel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contours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hierarchy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cv2.findContours(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frame_binary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cv2.RETR_EXTERNAL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cv2.CHAIN_APPROX_SIMPLE)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ACE94D-16AF-4D8C-85D9-A0F760269FA4}"/>
              </a:ext>
            </a:extLst>
          </p:cNvPr>
          <p:cNvSpPr txBox="1"/>
          <p:nvPr/>
        </p:nvSpPr>
        <p:spPr>
          <a:xfrm>
            <a:off x="1028700" y="4109639"/>
            <a:ext cx="10452064" cy="189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main()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의 </a:t>
            </a: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while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문에서 </a:t>
            </a: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contour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로 물체 간 구분 짓기</a:t>
            </a:r>
            <a:endParaRPr lang="en-US" altLang="ko-KR" sz="1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Contour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서로 다른 물체를 구분하기 전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grayscale, blur,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otsu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이진화 처리로 정확한 물체 구분 효과를 가져옴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3x3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크기의 커널로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모폴로지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열기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연산을 수행한 후에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contour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찾아 저장함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contour </a:t>
            </a:r>
            <a:r>
              <a:rPr lang="ko-KR" altLang="en-US" sz="1600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연산을 통해 방해 물체와 구분할 수 있음</a:t>
            </a:r>
            <a:endParaRPr lang="en-US" altLang="ko-KR" sz="1600" dirty="0">
              <a:solidFill>
                <a:schemeClr val="accent6">
                  <a:lumMod val="7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C7589CE5-C9D0-4CA3-B1F6-B182D73906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865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33"/>
    </mc:Choice>
    <mc:Fallback>
      <p:transition spd="slow" advTm="20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3410E-C8A1-4433-A52F-FC39BD93202A}"/>
              </a:ext>
            </a:extLst>
          </p:cNvPr>
          <p:cNvSpPr/>
          <p:nvPr/>
        </p:nvSpPr>
        <p:spPr>
          <a:xfrm>
            <a:off x="1028700" y="518958"/>
            <a:ext cx="10882868" cy="502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2. 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검색 동영상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(Target image)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에서 모델 객체 인식 및 추적  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[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코드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225C2D-3256-498D-B04B-473498498884}"/>
              </a:ext>
            </a:extLst>
          </p:cNvPr>
          <p:cNvSpPr txBox="1"/>
          <p:nvPr/>
        </p:nvSpPr>
        <p:spPr>
          <a:xfrm>
            <a:off x="5936924" y="1780631"/>
            <a:ext cx="5876930" cy="3744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main()-while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문 내의 </a:t>
            </a: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contour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별 </a:t>
            </a:r>
            <a:r>
              <a:rPr lang="ko-KR" altLang="en-US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특징점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매칭</a:t>
            </a:r>
            <a:endParaRPr lang="en-US" altLang="ko-KR" sz="1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contour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별로 무게중심점을 찾아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cx, cy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저장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contour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영역의 넓이가 너무 크거나 작은 경우는 제외함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DB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저장된 특징점에 대해 매칭 여부 결과를 알려주는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drawCircle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()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함수로 매칭 성공 여부를 확인함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매칭에 성공했을 경우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 별로 다른 색의 원 모양과 모델이름이 무게중심점에 표시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For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문을 돌 때마다 새롭게 검출된 객체의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count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씩 증가하고 이를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list_count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저장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Contour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마다 이 과정을 반복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3126DDC-5699-433D-AF44-1A4D1842AF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114" y="1540554"/>
            <a:ext cx="4476554" cy="445506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contour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contours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컨투어별로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특징점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매칭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string_count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""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cv2.drawContours(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contour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255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blue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cv2.moments(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contour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'm10'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]/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'm00'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'm01'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]/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'm00'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w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h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cv2.boundingRect(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contour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area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cv2.contourArea(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contour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area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&lt;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100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continue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area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&gt;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100000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continue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frame_contour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+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h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+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w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특징점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검출 및 매칭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range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list_kp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)):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특징점 검출 및 </a:t>
            </a:r>
            <a:r>
              <a:rPr kumimoji="0" lang="ko-KR" altLang="en-US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매칭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성공 시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반환하는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함수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drawCircle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frame_contour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list_des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list_kp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list_roi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]):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cv2.circle(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frame_result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list_color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-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cv2.putText(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frame_result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list_name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-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15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+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cv2.FONT_HERSHEY_SIMPLEX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0.5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list_color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cv2.LINE_AA)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list_count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 +=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break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B552256D-A662-45C3-8CC5-8CC54ADDE8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668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224"/>
    </mc:Choice>
    <mc:Fallback>
      <p:transition spd="slow" advTm="38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3410E-C8A1-4433-A52F-FC39BD93202A}"/>
              </a:ext>
            </a:extLst>
          </p:cNvPr>
          <p:cNvSpPr/>
          <p:nvPr/>
        </p:nvSpPr>
        <p:spPr>
          <a:xfrm>
            <a:off x="1028700" y="518958"/>
            <a:ext cx="10882868" cy="502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2. 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검색 동영상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(Target image)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에서 모델 객체 인식 및 추적  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[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코드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225C2D-3256-498D-B04B-473498498884}"/>
              </a:ext>
            </a:extLst>
          </p:cNvPr>
          <p:cNvSpPr txBox="1"/>
          <p:nvPr/>
        </p:nvSpPr>
        <p:spPr>
          <a:xfrm>
            <a:off x="6262542" y="2586785"/>
            <a:ext cx="5211270" cy="2267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drawCircle</a:t>
            </a: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() 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함수</a:t>
            </a:r>
            <a:endParaRPr lang="en-US" altLang="ko-KR" sz="1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특징점의 개수가 너무 작거나 없을 때는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return false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BFMatcher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()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통해 유사도가 가장 높은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특징점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쌍들을 찾은 결과들이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matches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저장됨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list_kp1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에는 모델영상의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특징점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좌표가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list_kp2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에는 프레임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특징점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좌표가 저장됨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EBF2C1-1B8E-4FCD-A737-A6A7D69288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1955" y="2785526"/>
            <a:ext cx="4827505" cy="186974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cv2.BFMatcher(cv2.NORM_HAMMING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crossCheck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False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matches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bf.match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des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des_frame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matches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sorted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matches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key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lambda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x: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x.distance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en-US" altLang="ko-KR" sz="105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Arial Unicode MS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ko-KR" sz="1050" dirty="0">
              <a:solidFill>
                <a:srgbClr val="A9B7C6"/>
              </a:solidFill>
              <a:latin typeface="Arial Unicode MS"/>
              <a:ea typeface="JetBrains Mono"/>
            </a:endParaRP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list_kp1 = []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list_kp2 = []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matches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img1_idx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mat.queryIdx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</a:t>
            </a: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img2_idx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mat.trainIdx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(x1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y1)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kp_orb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[img1_idx].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(x2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y2)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kp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[img2_idx].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pt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list_kp1.append((x1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y1))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list_kp2.append((x2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y2))</a:t>
            </a:r>
            <a:endParaRPr kumimoji="0" lang="ko-KR" altLang="ko-KR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3C406AC0-2125-4040-A01A-47A662C3FB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986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09"/>
    </mc:Choice>
    <mc:Fallback>
      <p:transition spd="slow" advTm="25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3410E-C8A1-4433-A52F-FC39BD93202A}"/>
              </a:ext>
            </a:extLst>
          </p:cNvPr>
          <p:cNvSpPr/>
          <p:nvPr/>
        </p:nvSpPr>
        <p:spPr>
          <a:xfrm>
            <a:off x="1028700" y="518958"/>
            <a:ext cx="10882868" cy="502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2. 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검색 동영상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(Target image)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에서 모델 객체 인식 및 추적  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[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코드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225C2D-3256-498D-B04B-473498498884}"/>
              </a:ext>
            </a:extLst>
          </p:cNvPr>
          <p:cNvSpPr txBox="1"/>
          <p:nvPr/>
        </p:nvSpPr>
        <p:spPr>
          <a:xfrm>
            <a:off x="5952030" y="1478796"/>
            <a:ext cx="6239970" cy="3005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drawCircle</a:t>
            </a: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() 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함수</a:t>
            </a:r>
            <a:endParaRPr lang="en-US" altLang="ko-KR" sz="1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distance1 =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모델영상에서의 첫번째 좌표와 두번째 좌표의 거리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distance2 =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모델영상에서의 두번째 좌표와 세번째 좌표의 거리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distance3 = frame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영상에서의 첫번째 좌표와 두번째 좌표의 거리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distance4 = frame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영상에서의 두번째 좌표와 세번째 좌표의 거리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distance1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distance3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나눈 값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dist1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과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distance2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diatance4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나눈 값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은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만약 두 영상이 매칭이 된다면 미세한 차이만 나야 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EBF2C1-1B8E-4FCD-A737-A6A7D69288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350" y="1489917"/>
            <a:ext cx="5211270" cy="316240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distance1 = ((list_kp1[0][0] - list_kp1[1][0])**2) + ((list_kp1[0][1] - list_kp1[1][1])**2)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distance2 = ((list_kp1[1][0] - list_kp1[2][0])**2) + ((list_kp1[1][1] - list_kp1[2][1])**2) distance3 = ((list_kp2[0][0] - list_kp2[1][0]) ** 2) + ((list_kp2[0][1] - list_kp2[1][1]) ** 2)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distance4 = ((list_kp2[1][0] - list_kp2[2][0]) ** 2) + ((list_kp2[1][1] - list_kp2[2][1]) ** 2)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en-US" altLang="ko-KR" sz="105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Arial Unicode MS"/>
              <a:ea typeface="JetBrains Mono"/>
            </a:endParaRP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dist1 = 0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dist2 = 0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if distance1 &gt; distance3 and distance3 != 0:  dist1 = distance1 / distance3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elif</a:t>
            </a: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distance1 != 0:  dist1 = distance3 / distance1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if distance2 &gt; distance4 and distance4 != 0:  dist2 = distance2 / distance4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elif</a:t>
            </a: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distance2 != 0:  dist2 = distance4 / distance2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1050" dirty="0">
              <a:solidFill>
                <a:srgbClr val="A9B7C6"/>
              </a:solidFill>
              <a:latin typeface="Arial Unicode MS"/>
              <a:ea typeface="JetBrains Mono"/>
            </a:endParaRP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length = 0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if dist1 &gt; dist2:    length = dist1 - dist2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elif</a:t>
            </a: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dist1 &lt; dist2: length = dist2 - dist1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kumimoji="0" lang="en-US" altLang="ko-KR" sz="105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Arial Unicode MS"/>
              <a:ea typeface="JetBrains Mono"/>
            </a:endParaRP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if length &gt; 1 or dist1 == 0 or dist2 == 0: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print("False")</a:t>
            </a: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050" dirty="0">
                <a:solidFill>
                  <a:srgbClr val="A9B7C6"/>
                </a:solidFill>
                <a:latin typeface="Arial Unicode MS"/>
                <a:ea typeface="JetBrains Mono"/>
              </a:rPr>
              <a:t>    </a:t>
            </a: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return False</a:t>
            </a:r>
            <a:endParaRPr kumimoji="0" lang="ko-KR" altLang="ko-KR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D7B890-8267-4A37-A6AC-3439A400503B}"/>
              </a:ext>
            </a:extLst>
          </p:cNvPr>
          <p:cNvSpPr txBox="1"/>
          <p:nvPr/>
        </p:nvSpPr>
        <p:spPr>
          <a:xfrm>
            <a:off x="1471571" y="4941883"/>
            <a:ext cx="9997126" cy="11592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그러므로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dist1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과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차가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이상이면 두 영상은 매칭이 안되는 것으로 간주하고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넘어감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(distance1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과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distance3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중 큰 값을 작은 값으로 나눔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distance2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distance4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도 동일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즉</a:t>
            </a: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동일 좌표에 대해 모델의 특징점과 프레임 객체의 </a:t>
            </a:r>
            <a:r>
              <a:rPr lang="ko-KR" altLang="en-US" sz="1600" dirty="0" err="1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특징점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간 거리 비를 따져 </a:t>
            </a:r>
            <a:r>
              <a:rPr lang="ko-KR" altLang="en-US" sz="1600" dirty="0" err="1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매칭여부를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판단함</a:t>
            </a:r>
            <a:endParaRPr lang="en-US" altLang="ko-KR" sz="1600" dirty="0">
              <a:solidFill>
                <a:srgbClr val="70AD47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686CF5BC-09F9-4664-A53A-C76F56A40E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604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576"/>
    </mc:Choice>
    <mc:Fallback>
      <p:transition spd="slow" advTm="405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3410E-C8A1-4433-A52F-FC39BD93202A}"/>
              </a:ext>
            </a:extLst>
          </p:cNvPr>
          <p:cNvSpPr/>
          <p:nvPr/>
        </p:nvSpPr>
        <p:spPr>
          <a:xfrm>
            <a:off x="1028700" y="518958"/>
            <a:ext cx="10882868" cy="502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2. 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검색 동영상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(Target image)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에서 모델 객체 인식 및 추적  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[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코드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225C2D-3256-498D-B04B-473498498884}"/>
              </a:ext>
            </a:extLst>
          </p:cNvPr>
          <p:cNvSpPr txBox="1"/>
          <p:nvPr/>
        </p:nvSpPr>
        <p:spPr>
          <a:xfrm>
            <a:off x="6063399" y="1544539"/>
            <a:ext cx="5748387" cy="3744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drawCircle</a:t>
            </a: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() 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함수</a:t>
            </a:r>
            <a:endParaRPr lang="en-US" altLang="ko-KR" sz="1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두번째로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knnMatch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사용해 좋은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선별함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knnMatch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k=2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라고 설정하여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matches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는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순위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매칭결과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순위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매칭결과의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리스트가 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matches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순위 매칭 결과가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순위 매칭 결과의  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factor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주어진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0.65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배보다 더 가까운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값만을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취함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이때 좋은 매칭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(good list)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길이가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임계값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40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보다 작다면 적절한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매칭쌍으로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인정하지 않음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임계값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0.65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40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은 값을 위아래로 조정하며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최적값을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찾음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A2BC2D3-0865-4043-84A9-145516080C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1154" y="1540554"/>
            <a:ext cx="4355184" cy="219290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bf = cv2.BFMatcher(cv2.NORM_HAMMING)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matches = bf.knnMatch(des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des_frame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k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good = []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쓸모 있는 매칭만 사용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match1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match2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matches :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match1.distance &lt;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0.65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* match2.distance :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good.append([match1])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'matches:{}/{}'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.format(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(good)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(matches)))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(good) &lt;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40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 False</a:t>
            </a: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D5B47444-8911-45D7-82B5-E97A2CF534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79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63"/>
    </mc:Choice>
    <mc:Fallback>
      <p:transition spd="slow" advTm="25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3410E-C8A1-4433-A52F-FC39BD93202A}"/>
              </a:ext>
            </a:extLst>
          </p:cNvPr>
          <p:cNvSpPr/>
          <p:nvPr/>
        </p:nvSpPr>
        <p:spPr>
          <a:xfrm>
            <a:off x="1028700" y="518958"/>
            <a:ext cx="10882868" cy="502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2. 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검색 동영상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(Target image)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에서 모델 객체 인식 및 추적  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[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코드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]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C23940C-7FFA-487F-8DB0-15F88BD8AD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1256" y="1750448"/>
            <a:ext cx="8022210" cy="15465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range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len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(list_kp)):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string_each = list_name[i] +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 : "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(list_count[i]) +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  "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string_count = string_count + string_each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cv2.putText(frame_result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string_count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(frame_result.shape[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50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cv2.FONT_ITALIC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255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255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255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cv2.LINE_AA)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cv2.imshow(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"a"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frame_result)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key = cv2.waitKey(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10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key ==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32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continue</a:t>
            </a:r>
            <a:endParaRPr kumimoji="0" lang="ko-KR" altLang="ko-K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E7A64E-10A2-4006-AD42-F3450A61A087}"/>
              </a:ext>
            </a:extLst>
          </p:cNvPr>
          <p:cNvSpPr txBox="1"/>
          <p:nvPr/>
        </p:nvSpPr>
        <p:spPr>
          <a:xfrm>
            <a:off x="1225586" y="3750725"/>
            <a:ext cx="10452064" cy="1528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main()-while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문 내의 </a:t>
            </a:r>
            <a:r>
              <a:rPr lang="ko-KR" altLang="en-US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모델별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객체 개수 실시간 출력</a:t>
            </a:r>
            <a:endParaRPr lang="en-US" altLang="ko-KR" sz="1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세 종류의 모델에 대해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list_name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과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list_count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list_color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값을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저장해둠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For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문을 돌 때마다 새롭게 검출된 객체의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count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씩 증가하고 이를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string_count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저장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이후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frame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별로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while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문이 돌 때마다 실시간으로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검출된 객체 개수를 갱신하여 출력함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E1A94E91-6B11-4668-86CD-238625138A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727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93"/>
    </mc:Choice>
    <mc:Fallback>
      <p:transition spd="slow" advTm="28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결과영상">
            <a:hlinkClick r:id="" action="ppaction://media"/>
            <a:extLst>
              <a:ext uri="{FF2B5EF4-FFF2-40B4-BE49-F238E27FC236}">
                <a16:creationId xmlns:a16="http://schemas.microsoft.com/office/drawing/2014/main" id="{6CC850DB-4C34-4DC1-AC20-EC509CCC90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24146" y="1076357"/>
            <a:ext cx="8143707" cy="48005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8FEFBB-D098-4EEA-948E-F28249344233}"/>
              </a:ext>
            </a:extLst>
          </p:cNvPr>
          <p:cNvSpPr txBox="1"/>
          <p:nvPr/>
        </p:nvSpPr>
        <p:spPr>
          <a:xfrm>
            <a:off x="5527575" y="6041394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i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 영상</a:t>
            </a:r>
            <a:endParaRPr lang="ko-KR" altLang="en-US" i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67F400-A0F1-4ECE-9CC8-78852724A3E0}"/>
              </a:ext>
            </a:extLst>
          </p:cNvPr>
          <p:cNvSpPr txBox="1"/>
          <p:nvPr/>
        </p:nvSpPr>
        <p:spPr>
          <a:xfrm>
            <a:off x="10062593" y="270439"/>
            <a:ext cx="1882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2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결과 영상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EB985E7C-75AC-43F5-9BB8-E14E4558B72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363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55"/>
    </mc:Choice>
    <mc:Fallback>
      <p:transition spd="slow" advTm="10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2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67F400-A0F1-4ECE-9CC8-78852724A3E0}"/>
              </a:ext>
            </a:extLst>
          </p:cNvPr>
          <p:cNvSpPr txBox="1"/>
          <p:nvPr/>
        </p:nvSpPr>
        <p:spPr>
          <a:xfrm>
            <a:off x="8124563" y="270439"/>
            <a:ext cx="38202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2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결과 분석 및 느낀 점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A3D6CBE-9C86-440B-934A-E95C590AD949}"/>
              </a:ext>
            </a:extLst>
          </p:cNvPr>
          <p:cNvSpPr/>
          <p:nvPr/>
        </p:nvSpPr>
        <p:spPr>
          <a:xfrm>
            <a:off x="1028700" y="1680967"/>
            <a:ext cx="9904220" cy="4195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0.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검색 동영상에서의 객체가 회전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확대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축소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이동이 되어도 해당 모델과 잘 매칭되어 인식된다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1.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ORB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활용해 특징 기술자를 구현하고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1600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knn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과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distance ratio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계산해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구현했다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ORB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의 계산속도가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SIFT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 비해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100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배나 빠르며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메모리 사용량도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1/8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로 줄어들어 효율적이기 때문에 다른</a:t>
            </a:r>
            <a:endParaRPr lang="en-US" altLang="ko-KR" sz="1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Features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Detection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방법보다도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ORB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를 사용해 구현했다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 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단</a:t>
            </a: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스케일에는 불변이 아닌 </a:t>
            </a: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ORB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의 단점을 매칭 </a:t>
            </a:r>
            <a:endParaRPr lang="en-US" altLang="ko-KR" sz="1600" dirty="0">
              <a:solidFill>
                <a:srgbClr val="70AD47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 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부분에서의 </a:t>
            </a: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distance ratio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를 생각해내 극복했다</a:t>
            </a: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즉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 부분에서는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bfMatcher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알고리즘에 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팀원의</a:t>
            </a:r>
            <a:endParaRPr lang="en-US" altLang="ko-KR" sz="1600" dirty="0">
              <a:solidFill>
                <a:srgbClr val="70AD47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distance ratio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아이디어로 스케일 변화에 취약한 </a:t>
            </a: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ORB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의 단점을 보완하고 계산 속도를 증대 시켰다</a:t>
            </a: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&gt;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따라서 프로그램의 </a:t>
            </a:r>
            <a:r>
              <a:rPr lang="ko-KR" altLang="en-US" sz="1600" dirty="0">
                <a:highlight>
                  <a:srgbClr val="91C36F"/>
                </a:highlight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효율성과 신뢰성 문제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를 모두 만족시킬 수 있었다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2.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개의 모델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대해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여러 개의 같은 객체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매칭하고 검출할 수 있다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3.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모델과 잘 매칭되는 객체 이외의 </a:t>
            </a:r>
            <a:r>
              <a:rPr lang="ko-KR" altLang="en-US" sz="1600" u="sng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방해 물체의 영향을 거의 받지 않고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모델과 맞는 객체가 잘 인식된다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AC236653-1824-462B-929A-EE1EAB92F5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853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721"/>
    </mc:Choice>
    <mc:Fallback>
      <p:transition spd="slow" advTm="67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67F400-A0F1-4ECE-9CC8-78852724A3E0}"/>
              </a:ext>
            </a:extLst>
          </p:cNvPr>
          <p:cNvSpPr txBox="1"/>
          <p:nvPr/>
        </p:nvSpPr>
        <p:spPr>
          <a:xfrm>
            <a:off x="8124563" y="270439"/>
            <a:ext cx="38202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2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결과 분석 및 느낀 점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A3D6CBE-9C86-440B-934A-E95C590AD949}"/>
              </a:ext>
            </a:extLst>
          </p:cNvPr>
          <p:cNvSpPr/>
          <p:nvPr/>
        </p:nvSpPr>
        <p:spPr>
          <a:xfrm>
            <a:off x="1006013" y="962710"/>
            <a:ext cx="10179974" cy="5611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4.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특징점과 특징기술자를 기반으로 매칭하므로 </a:t>
            </a:r>
            <a:r>
              <a:rPr lang="ko-KR" altLang="en-US" sz="1600" u="sng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특징점이 뚜렷하지 않은 모델 영상은 물체 인식이 어렵다</a:t>
            </a:r>
            <a:r>
              <a:rPr lang="en-US" altLang="ko-KR" sz="1600" u="sng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&gt;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모델로 여러 캐릭터를 사용해보았다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어떤 캐릭터는 명확한 특징이 없어서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임계값을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그 캐릭터에 맞게 조절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 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해도 매칭이 잘 안 되거나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다른 캐릭터들의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방해했기 때문에 배제했다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&gt;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똑같은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전처리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과정에도 매칭 결과가 천차만별이었으나 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  5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번 방법으로 결과 영상에서 매칭이 비슷한 정도로 깔끔하게 이루어지도록 노력했다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5.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프로그램 최적화를 위해 다양한 방법을 시도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했고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실제로 아래 방법들이 더 좋은 결과로 이어졌다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&gt;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필터링 및 이진화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모폴로지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 등에 쓰이는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최적의 </a:t>
            </a:r>
            <a:r>
              <a:rPr lang="ko-KR" altLang="en-US" sz="1600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임계값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찾았다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&gt; 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검색 동영상에서 모든 특징점을 대상으로 하지 않고 </a:t>
            </a:r>
            <a:r>
              <a:rPr lang="ko-KR" altLang="en-US" sz="1600" dirty="0" err="1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컨투어와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매칭해서 객체 간 효율적인 비교가 가능했으며</a:t>
            </a:r>
            <a:endParaRPr lang="en-US" altLang="ko-KR" sz="1600" dirty="0">
              <a:solidFill>
                <a:srgbClr val="70AD47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      </a:t>
            </a:r>
            <a:r>
              <a:rPr lang="ko-KR" altLang="en-US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한 프레임의 여러 객체를 검출할 수 있었다</a:t>
            </a:r>
            <a:r>
              <a:rPr lang="en-US" altLang="ko-KR" sz="1600" dirty="0">
                <a:solidFill>
                  <a:srgbClr val="70AD4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또한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컨투어도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처음에는 다른 물체를 따로 인식하지 못하는 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 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문제가 있었으나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모폴로지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연산과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블러링을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통해 해결 할 수 있었다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&gt;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특징점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검출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(orb),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knn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거리 비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계산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등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쓰이는 </a:t>
            </a:r>
            <a:r>
              <a:rPr lang="ko-KR" altLang="en-US" sz="1600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임계값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및 알고리즘을 보완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했다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&gt;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프로그램 자체의 높은 계산 복잡도를 완화하기 위해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특정 프레임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(15f)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마다 검색을 진행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했다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2B079B20-98C2-41C7-BF85-C2820EA684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3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803"/>
    </mc:Choice>
    <mc:Fallback>
      <p:transition spd="slow" advTm="86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DFEAAC0-D2BC-498E-9147-E62AA2E8437F}"/>
              </a:ext>
            </a:extLst>
          </p:cNvPr>
          <p:cNvGrpSpPr/>
          <p:nvPr/>
        </p:nvGrpSpPr>
        <p:grpSpPr>
          <a:xfrm>
            <a:off x="1309132" y="1398098"/>
            <a:ext cx="10882868" cy="1584071"/>
            <a:chOff x="1434142" y="2449184"/>
            <a:chExt cx="10882868" cy="1584071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6039C1C-A454-472C-8593-408951F703E0}"/>
                </a:ext>
              </a:extLst>
            </p:cNvPr>
            <p:cNvSpPr/>
            <p:nvPr/>
          </p:nvSpPr>
          <p:spPr>
            <a:xfrm>
              <a:off x="1434142" y="2449184"/>
              <a:ext cx="10882868" cy="5026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50000"/>
                </a:lnSpc>
                <a:spcAft>
                  <a:spcPts val="800"/>
                </a:spcAft>
              </a:pPr>
              <a:r>
                <a:rPr lang="en-US" altLang="ko-KR" sz="2000" dirty="0"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1. </a:t>
              </a:r>
              <a:r>
                <a:rPr lang="ko-KR" altLang="en-US" sz="2000" dirty="0"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모델 영상</a:t>
              </a:r>
              <a:r>
                <a:rPr lang="en-US" altLang="ko-KR" sz="2000" dirty="0"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(Query image)</a:t>
              </a:r>
              <a:r>
                <a:rPr lang="ko-KR" altLang="en-US" sz="2000" dirty="0"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에서 특징 기술자 추출</a:t>
              </a:r>
              <a:endPara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642F193-6C91-4B3F-B182-977802EC5608}"/>
                </a:ext>
              </a:extLst>
            </p:cNvPr>
            <p:cNvSpPr txBox="1"/>
            <p:nvPr/>
          </p:nvSpPr>
          <p:spPr>
            <a:xfrm>
              <a:off x="1887794" y="3156155"/>
              <a:ext cx="6135329" cy="877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A.</a:t>
              </a: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마우스 드래그로 각 모델별로 사각형의 영역 지정</a:t>
              </a:r>
              <a:endPara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B. </a:t>
              </a: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각 모델의 특징 기술자를 추출해 </a:t>
              </a: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DB(list)</a:t>
              </a: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에 저장한다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4EA1FFC-89ED-44C6-B961-EE79E1DE1B9C}"/>
              </a:ext>
            </a:extLst>
          </p:cNvPr>
          <p:cNvGrpSpPr/>
          <p:nvPr/>
        </p:nvGrpSpPr>
        <p:grpSpPr>
          <a:xfrm>
            <a:off x="1309132" y="3571279"/>
            <a:ext cx="10882868" cy="1877916"/>
            <a:chOff x="1309132" y="729756"/>
            <a:chExt cx="10882868" cy="1877916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4200BEB-1BE3-45EC-A516-9AFCB68148F4}"/>
                </a:ext>
              </a:extLst>
            </p:cNvPr>
            <p:cNvSpPr/>
            <p:nvPr/>
          </p:nvSpPr>
          <p:spPr>
            <a:xfrm>
              <a:off x="1309132" y="729756"/>
              <a:ext cx="10882868" cy="5026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50000"/>
                </a:lnSpc>
                <a:spcAft>
                  <a:spcPts val="800"/>
                </a:spcAft>
              </a:pPr>
              <a:r>
                <a:rPr lang="en-US" altLang="ko-KR" sz="2000" dirty="0"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2. </a:t>
              </a:r>
              <a:r>
                <a:rPr lang="ko-KR" altLang="en-US" sz="2000" dirty="0"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검색 동영상</a:t>
              </a:r>
              <a:r>
                <a:rPr lang="en-US" altLang="ko-KR" sz="2000" dirty="0"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(Target image)</a:t>
              </a:r>
              <a:r>
                <a:rPr lang="ko-KR" altLang="en-US" sz="2000" dirty="0">
                  <a:latin typeface="에스코어 드림 6 Bold" panose="020B0703030302020204" pitchFamily="34" charset="-127"/>
                  <a:ea typeface="에스코어 드림 6 Bold" panose="020B0703030302020204" pitchFamily="34" charset="-127"/>
                </a:rPr>
                <a:t>에서 모델 객체 인식 및 추적</a:t>
              </a:r>
              <a:endPara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1FF4A84-E6A9-4456-9BC2-BB5BD3911C2D}"/>
                </a:ext>
              </a:extLst>
            </p:cNvPr>
            <p:cNvSpPr txBox="1"/>
            <p:nvPr/>
          </p:nvSpPr>
          <p:spPr>
            <a:xfrm>
              <a:off x="1762784" y="1397148"/>
              <a:ext cx="8295616" cy="12105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A.</a:t>
              </a: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현재 동영상에 나타난 모델 종류별로 객체 수를 영상의 우상단에 실시간 표시</a:t>
              </a:r>
              <a:endPara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B. </a:t>
              </a: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각 객체의 중심에 객체 구별 마크</a:t>
              </a: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(</a:t>
              </a: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모델마다 다른 컬러</a:t>
              </a: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+ </a:t>
              </a: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원</a:t>
              </a: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모양</a:t>
              </a:r>
              <a:r>
                <a:rPr lang="en-US" altLang="ko-KR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)</a:t>
              </a: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로 실시간 표시</a:t>
              </a:r>
              <a:endPara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     (</a:t>
              </a:r>
              <a:r>
                <a:rPr lang="ko-KR" altLang="en-US" sz="1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객체들이 움직이면 마크도 따라서 움직임</a:t>
              </a:r>
              <a:r>
                <a:rPr lang="en-US" altLang="ko-KR" sz="1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)</a:t>
              </a:r>
              <a:endPara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EFD9A825-AB8F-403F-8881-0C349533AD4B}"/>
              </a:ext>
            </a:extLst>
          </p:cNvPr>
          <p:cNvSpPr txBox="1"/>
          <p:nvPr/>
        </p:nvSpPr>
        <p:spPr>
          <a:xfrm>
            <a:off x="8485239" y="270439"/>
            <a:ext cx="34596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프로그램 시나리오</a:t>
            </a: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A3391757-11F4-4E7A-88EF-1F05C892A8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98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380"/>
    </mc:Choice>
    <mc:Fallback>
      <p:transition spd="slow" advTm="36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6842E4-FC2A-45CB-AF76-F20FBAF496A0}"/>
              </a:ext>
            </a:extLst>
          </p:cNvPr>
          <p:cNvSpPr txBox="1"/>
          <p:nvPr/>
        </p:nvSpPr>
        <p:spPr>
          <a:xfrm>
            <a:off x="7850449" y="270439"/>
            <a:ext cx="40943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2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프로그램 전제 및 가정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343AA41-1690-4BF4-AEF2-88BCBCCE6FD7}"/>
              </a:ext>
            </a:extLst>
          </p:cNvPr>
          <p:cNvSpPr/>
          <p:nvPr/>
        </p:nvSpPr>
        <p:spPr>
          <a:xfrm>
            <a:off x="1391428" y="1153001"/>
            <a:ext cx="9409144" cy="5139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0.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 영상 선택 및 처리를 제외한 모든 상황에서는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Space bar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를 눌러 다음 단계로 넘어갈 수 있다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1.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(Query)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영상은 정지 영상으로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마우스 드래그를 통해 모델 영역을 지정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하고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또 다른 모델을 선택하려면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Enter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 선택을 끝내려면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Space bar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누른다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2.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검색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(Target)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동영상에서 모델 객체를 인식하고 추적한다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a.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모델 객체들은 회전 또는 축소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확대된 형태로 나타나며 프레임 내에서 이동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정지한다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b.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모델 객체들은 프레임 내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외부 간에 이동이 가능하다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c.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모델 객체들끼리 겹쳐져서 서로 가리는 경우는 없다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d.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모델 객체 외에 방해 물체도 간간히 등장한다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3.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필터링 및 이진화 처리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매칭에서의 </a:t>
            </a:r>
            <a:r>
              <a:rPr lang="ko-KR" altLang="en-US" sz="1600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임계값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은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위아래로 값을 조절해보며 최적의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임계값을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찾았다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4.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실시간 물체 인식 및 추적에서의 계산 시간을 단축하기 위해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15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프레임마다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검색했다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(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실시간처럼 보임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5.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실시간 인식 및 추적이 원활하도록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 수와 모델 당 객체 수를 각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개로 제한했다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EB1938FC-9567-49C7-8399-67001C03D7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178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373"/>
    </mc:Choice>
    <mc:Fallback>
      <p:transition spd="slow" advTm="57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3410E-C8A1-4433-A52F-FC39BD93202A}"/>
              </a:ext>
            </a:extLst>
          </p:cNvPr>
          <p:cNvSpPr/>
          <p:nvPr/>
        </p:nvSpPr>
        <p:spPr>
          <a:xfrm>
            <a:off x="1028700" y="518958"/>
            <a:ext cx="10882868" cy="502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1. 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 영상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(Query image)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에서 특징 기술자 추출  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[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시나리오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7AD311-67AF-4B16-B493-9C0A250EC6D7}"/>
              </a:ext>
            </a:extLst>
          </p:cNvPr>
          <p:cNvSpPr txBox="1"/>
          <p:nvPr/>
        </p:nvSpPr>
        <p:spPr>
          <a:xfrm>
            <a:off x="1279685" y="1179178"/>
            <a:ext cx="6135329" cy="877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A.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마우스 드래그로 각 모델별로 사각형의 영역 지정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B.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각 모델의 특징 기술자를 추출해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DB(list)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저장한다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C9BAE9-64BE-49D3-BC57-D4E5C687D6DF}"/>
              </a:ext>
            </a:extLst>
          </p:cNvPr>
          <p:cNvSpPr txBox="1"/>
          <p:nvPr/>
        </p:nvSpPr>
        <p:spPr>
          <a:xfrm>
            <a:off x="1279685" y="2582942"/>
            <a:ext cx="10239871" cy="3414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마우스 드래그로 모델 영역 지정을 위해 </a:t>
            </a:r>
            <a:r>
              <a:rPr lang="en-US" altLang="ko-KR" sz="1600" dirty="0" err="1">
                <a:highlight>
                  <a:srgbClr val="91C36F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mouse_drawing</a:t>
            </a:r>
            <a:r>
              <a:rPr lang="en-US" altLang="ko-KR" sz="1600" dirty="0">
                <a:highlight>
                  <a:srgbClr val="91C36F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highlight>
                  <a:srgbClr val="91C36F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함수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따로 구현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왼쪽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오른쪽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 좌표를 찍어 만들어진 </a:t>
            </a:r>
            <a:r>
              <a:rPr lang="ko-KR" altLang="en-US" sz="1600" dirty="0">
                <a:highlight>
                  <a:srgbClr val="91C36F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사각형의 영역이 하나의 모델로 저장됨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세 종류의 모델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*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 지정하고 각 모델에서 </a:t>
            </a:r>
            <a:r>
              <a:rPr lang="en-US" altLang="ko-KR" sz="1600" dirty="0">
                <a:highlight>
                  <a:srgbClr val="91C36F"/>
                </a:highlight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ORB</a:t>
            </a:r>
            <a:r>
              <a:rPr lang="ko-KR" altLang="en-US" sz="1600" dirty="0">
                <a:highlight>
                  <a:srgbClr val="91C36F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이용해 특징점과 특징기술자를 추출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이때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1600" dirty="0">
                <a:highlight>
                  <a:srgbClr val="91C36F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Enter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누르면 계속해서 이전 모델에 해당하는 특징기술자가 저장되고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다음 모델을 또 지정할 수 있으며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</a:t>
            </a:r>
            <a:r>
              <a:rPr lang="en-US" altLang="ko-KR" sz="1600" dirty="0" err="1">
                <a:highlight>
                  <a:srgbClr val="91C36F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SpaceBar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누르면 이전 모델에 해당하는 특징기술자가 저장되며 모델 선택이 종료되고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매칭으로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넘어감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지정한 모델 영역은 </a:t>
            </a:r>
            <a:r>
              <a:rPr lang="en-US" altLang="ko-KR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list_roi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추출한 특징점은 </a:t>
            </a:r>
            <a:r>
              <a:rPr lang="en-US" altLang="ko-KR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list_kp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특징 기술자는 </a:t>
            </a:r>
            <a:r>
              <a:rPr lang="en-US" altLang="ko-KR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list_des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의 </a:t>
            </a: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DB 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리스트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저장됨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*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 동영상에서는 세 종류의 모델을 지정해 추출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매칭했음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F88A5E7-1D81-42B8-BB8A-60D588D19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8798" y="2630077"/>
            <a:ext cx="1466850" cy="1219200"/>
          </a:xfrm>
          <a:prstGeom prst="rect">
            <a:avLst/>
          </a:prstGeom>
        </p:spPr>
      </p:pic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92DE4FB4-A858-420B-B4D3-4E8502CBCC05}"/>
              </a:ext>
            </a:extLst>
          </p:cNvPr>
          <p:cNvCxnSpPr>
            <a:cxnSpLocks/>
          </p:cNvCxnSpPr>
          <p:nvPr/>
        </p:nvCxnSpPr>
        <p:spPr>
          <a:xfrm flipV="1">
            <a:off x="8550111" y="2771481"/>
            <a:ext cx="1358687" cy="622169"/>
          </a:xfrm>
          <a:prstGeom prst="curvedConnector3">
            <a:avLst>
              <a:gd name="adj1" fmla="val 50000"/>
            </a:avLst>
          </a:prstGeom>
          <a:ln w="158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5A709DBF-44F3-4579-B6D7-4D6736AF82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35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136"/>
    </mc:Choice>
    <mc:Fallback>
      <p:transition spd="slow" advTm="55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3410E-C8A1-4433-A52F-FC39BD93202A}"/>
              </a:ext>
            </a:extLst>
          </p:cNvPr>
          <p:cNvSpPr/>
          <p:nvPr/>
        </p:nvSpPr>
        <p:spPr>
          <a:xfrm>
            <a:off x="1028700" y="518958"/>
            <a:ext cx="10882868" cy="502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1. 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 영상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(Query image)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에서 특징 기술자 추출  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[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코드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]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138EBE3-959E-438A-BC0B-86C9CF1BDD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4338" y="1540554"/>
            <a:ext cx="5335571" cy="445506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mouse_drawing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event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72737A"/>
                </a:solidFill>
                <a:effectLst/>
                <a:latin typeface="Arial Unicode MS"/>
                <a:ea typeface="JetBrains Mono"/>
              </a:rPr>
              <a:t>flags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72737A"/>
                </a:solidFill>
                <a:effectLst/>
                <a:latin typeface="Arial Unicode MS"/>
                <a:ea typeface="JetBrains Mono"/>
              </a:rPr>
              <a:t>params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global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point1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point2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drawing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drew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count_past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count_now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event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== cv2.EVENT_LBUTTONDOWN: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drawing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False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"First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Left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click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drawing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True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drew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False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point1 = 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Second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en-US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Right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click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drawing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False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drew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True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count_past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count_now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count_now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+=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#print(x,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    #print("Left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click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")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elif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event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== cv2.EVENT_MOUSEMOVE: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drawing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("Mouse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move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")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point2 = 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DF73B1-F66F-489C-BEF2-A2D4E1635635}"/>
              </a:ext>
            </a:extLst>
          </p:cNvPr>
          <p:cNvSpPr txBox="1"/>
          <p:nvPr/>
        </p:nvSpPr>
        <p:spPr>
          <a:xfrm>
            <a:off x="6938128" y="1819374"/>
            <a:ext cx="4110421" cy="22672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mouse_drawing</a:t>
            </a: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함수</a:t>
            </a:r>
            <a:endParaRPr lang="en-US" altLang="ko-KR" sz="1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우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좌표로 지정한 모델 영역을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전역변수로 저장해주는 함수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count_past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count_now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변수는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개의 좌우 좌표 값으로 모델을 추가하는 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메커니즘에서 사용됨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C4F4F9C1-E792-4283-B8B3-613097BB4B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92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83"/>
    </mc:Choice>
    <mc:Fallback>
      <p:transition spd="slow" advTm="27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D04EE93-D509-430A-9C6F-9B6B55E845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462" y="1921322"/>
            <a:ext cx="4438846" cy="31556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FA910C-6F99-408E-AB3F-597F9EAF24CB}"/>
              </a:ext>
            </a:extLst>
          </p:cNvPr>
          <p:cNvSpPr txBox="1"/>
          <p:nvPr/>
        </p:nvSpPr>
        <p:spPr>
          <a:xfrm>
            <a:off x="1641208" y="1463367"/>
            <a:ext cx="2695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i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모델영상 </a:t>
            </a:r>
            <a:r>
              <a:rPr lang="en-US" altLang="ko-KR" i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(Query image)</a:t>
            </a:r>
            <a:endParaRPr lang="ko-KR" altLang="en-US" i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8C2E2BC-06D7-4B58-BA37-5BD2201501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7510" y="1937819"/>
            <a:ext cx="5634308" cy="3139197"/>
          </a:xfrm>
          <a:prstGeom prst="rect">
            <a:avLst/>
          </a:prstGeom>
        </p:spPr>
      </p:pic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64407F51-CA17-4F9E-BB64-95F063A5AB33}"/>
              </a:ext>
            </a:extLst>
          </p:cNvPr>
          <p:cNvSpPr/>
          <p:nvPr/>
        </p:nvSpPr>
        <p:spPr>
          <a:xfrm rot="16200000">
            <a:off x="5254277" y="3244645"/>
            <a:ext cx="485482" cy="509047"/>
          </a:xfrm>
          <a:prstGeom prst="downArrow">
            <a:avLst/>
          </a:prstGeom>
          <a:solidFill>
            <a:srgbClr val="91C3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F5F245-21FA-4A78-886D-1C12A473AD06}"/>
              </a:ext>
            </a:extLst>
          </p:cNvPr>
          <p:cNvSpPr txBox="1"/>
          <p:nvPr/>
        </p:nvSpPr>
        <p:spPr>
          <a:xfrm>
            <a:off x="6805518" y="1463367"/>
            <a:ext cx="3618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i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실제로 하나의 모델 선택 후의 화면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D6C6BD47-57F5-4020-A958-F5911C1A5C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11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97"/>
    </mc:Choice>
    <mc:Fallback>
      <p:transition spd="slow" advTm="272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3410E-C8A1-4433-A52F-FC39BD93202A}"/>
              </a:ext>
            </a:extLst>
          </p:cNvPr>
          <p:cNvSpPr/>
          <p:nvPr/>
        </p:nvSpPr>
        <p:spPr>
          <a:xfrm>
            <a:off x="1028700" y="518958"/>
            <a:ext cx="10882868" cy="502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1. 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 영상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(Query image)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에서 특징 기술자 추출  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[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코드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DF73B1-F66F-489C-BEF2-A2D4E1635635}"/>
              </a:ext>
            </a:extLst>
          </p:cNvPr>
          <p:cNvSpPr txBox="1"/>
          <p:nvPr/>
        </p:nvSpPr>
        <p:spPr>
          <a:xfrm>
            <a:off x="6643266" y="1741390"/>
            <a:ext cx="5268302" cy="3375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main()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에서 </a:t>
            </a: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ORB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로 </a:t>
            </a:r>
            <a:r>
              <a:rPr lang="ko-KR" altLang="en-US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특징점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및 기술자 검출</a:t>
            </a:r>
            <a:endParaRPr lang="en-US" altLang="ko-KR" sz="1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mouse_drawing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함수에서 저장한 좌표를 바탕으로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cv2.rectangle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함수를 사용해 지정한 영역을 보여줌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영역이 제대로 그려진 경우에만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roi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영역을 저장하며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따로 선언해둔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ORB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함수로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특징점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kp_opb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특징기술자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des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추출한다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이후 모델을 더 추가할 때는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Enter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 지정을 끝내고 싶을 때는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Space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눌러 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매칭으로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이어지도록 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3049F6-25A5-4F07-844E-7FC1B9A0EA8A}"/>
              </a:ext>
            </a:extLst>
          </p:cNvPr>
          <p:cNvSpPr txBox="1"/>
          <p:nvPr/>
        </p:nvSpPr>
        <p:spPr>
          <a:xfrm>
            <a:off x="908527" y="5394566"/>
            <a:ext cx="10693709" cy="7898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모델이 제대로 지정되었을 경우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list_roi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list_kp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list_des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DB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리스트에 각각의 추출 정보를 저장하고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 사각형이 잘못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드래그된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경우를 방지하는 변수인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count_past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count_now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싱크를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맞춰줌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31C0920-2A69-4B2A-9346-44C0D896F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422" y="1540554"/>
            <a:ext cx="3129700" cy="251607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cv2.rectangle(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img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point1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point2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255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drew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&gt;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temp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ymn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ymx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temp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&gt;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temp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xmn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xmx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temp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roi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img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+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ymx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-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+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xmx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-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]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cv2.imshow(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roi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roi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특징점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추출하여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kp_opb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des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ORB(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roi</a:t>
            </a:r>
            <a:r>
              <a:rPr lang="en-US" altLang="ko-KR" sz="1050" dirty="0">
                <a:solidFill>
                  <a:srgbClr val="A9B7C6"/>
                </a:solidFill>
                <a:latin typeface="Arial Unicode MS"/>
                <a:ea typeface="JetBrains Mono"/>
              </a:rPr>
              <a:t>)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1CFCF258-E944-46FE-8905-3ED9A9CA21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1225" y="1540554"/>
            <a:ext cx="3129700" cy="364715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key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cv2.waitKey(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key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13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("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key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",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key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#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("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past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",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count_past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#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("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now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",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count_now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count_past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count_now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-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append_count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+=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append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'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append_count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list_roi.append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roi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list_kp.append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kp_opb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list_des.append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des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key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32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#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("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key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",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key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count_past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count_now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-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append_count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+=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append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'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append_count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list_roi.append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roi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list_kp.append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kp_opb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list_des.append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des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cv2.destroyAllWindows()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break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929D3C1F-044D-432C-B8A1-31C1277BCB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43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898"/>
    </mc:Choice>
    <mc:Fallback>
      <p:transition spd="slow" advTm="52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3410E-C8A1-4433-A52F-FC39BD93202A}"/>
              </a:ext>
            </a:extLst>
          </p:cNvPr>
          <p:cNvSpPr/>
          <p:nvPr/>
        </p:nvSpPr>
        <p:spPr>
          <a:xfrm>
            <a:off x="1028700" y="518958"/>
            <a:ext cx="10882868" cy="502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1. 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모델 영상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(Query image)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에서 특징 기술자 추출  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[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코드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DF73B1-F66F-489C-BEF2-A2D4E1635635}"/>
              </a:ext>
            </a:extLst>
          </p:cNvPr>
          <p:cNvSpPr txBox="1"/>
          <p:nvPr/>
        </p:nvSpPr>
        <p:spPr>
          <a:xfrm>
            <a:off x="5885571" y="2173908"/>
            <a:ext cx="5504199" cy="18978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ORB(</a:t>
            </a:r>
            <a:r>
              <a:rPr lang="en-US" altLang="ko-KR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roi</a:t>
            </a: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) 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함수</a:t>
            </a:r>
            <a:endParaRPr lang="en-US" altLang="ko-KR" sz="1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 영역을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grayscale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바꾸고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Blur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처리함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특징점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검출에 최적화된 임계점을 찾아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ORB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생성하고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kp_orb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descriptors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특징점과 특징기술자를 추출함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추출된 특징점과 특징기술자는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ORB(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roi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함수의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return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값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9CBEA5-BC82-42E1-ADF9-E1FCB37311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88" y="2168505"/>
            <a:ext cx="4320315" cy="203132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ORB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roi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img_gray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cv2.cvtColor(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roi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cv2.COLOR_BGR2GRAY)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img_gray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cv2.GaussianBlur(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img_gray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img_orb_1500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img_orb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None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None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orb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cv2.ORB_create(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scaleFactor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1.2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edgeThreshold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16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endParaRPr kumimoji="0" lang="en-US" altLang="ko-KR" sz="105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Arial Unicode MS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050" dirty="0">
                <a:solidFill>
                  <a:srgbClr val="CC7832"/>
                </a:solidFill>
                <a:latin typeface="Arial Unicode MS"/>
                <a:ea typeface="JetBrains Mono"/>
              </a:rPr>
              <a:t>                                    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fastThreshold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nfeatures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1000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kp_orb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descriptors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orb.detectAndCompute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img_gray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None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72737A"/>
                </a:solidFill>
                <a:effectLst/>
                <a:latin typeface="Arial Unicode MS"/>
                <a:ea typeface="JetBrains Mono"/>
              </a:rPr>
              <a:t>img_orb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cv2.drawKeypoints(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img_gray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kp_orb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img_orb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kp_orb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descriptors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9CEA34-C689-4C4F-86E0-B62D09159DA9}"/>
              </a:ext>
            </a:extLst>
          </p:cNvPr>
          <p:cNvSpPr txBox="1"/>
          <p:nvPr/>
        </p:nvSpPr>
        <p:spPr>
          <a:xfrm>
            <a:off x="1387643" y="4347012"/>
            <a:ext cx="9641304" cy="11592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ORB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에서의 이미지 테두리에서 발생하는 특징점을 무시하기 위한 경계의 크기인 </a:t>
            </a:r>
            <a:r>
              <a:rPr lang="en-US" altLang="ko-KR" sz="1600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edgeThreshold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FAST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검출기에서 사용되는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임계값인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600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fastThreshold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ORB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객체가 한번에 검출하고자 하는 특징점의 개수인 </a:t>
            </a:r>
            <a:r>
              <a:rPr lang="en-US" altLang="ko-KR" sz="1600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nfeatures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와 이외 다른 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parameter 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값의 크기를 조절해가며 최적으로 필요한 </a:t>
            </a:r>
            <a:r>
              <a:rPr lang="ko-KR" altLang="en-US" sz="1600" dirty="0" err="1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임계값을</a:t>
            </a:r>
            <a:r>
              <a:rPr lang="ko-KR" altLang="en-US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찾았다</a:t>
            </a:r>
            <a:r>
              <a:rPr lang="en-US" altLang="ko-KR" sz="16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.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A676F3AC-626C-49E6-812A-35D9B328AF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459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71"/>
    </mc:Choice>
    <mc:Fallback>
      <p:transition spd="slow" advTm="45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13567DBD-608A-46A6-B23B-5B44CF089907}"/>
              </a:ext>
            </a:extLst>
          </p:cNvPr>
          <p:cNvSpPr/>
          <p:nvPr/>
        </p:nvSpPr>
        <p:spPr>
          <a:xfrm flipV="1">
            <a:off x="0" y="0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4BC1C"/>
              </a:solidFill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4647E057-011E-4B82-96B1-987C97C01A15}"/>
              </a:ext>
            </a:extLst>
          </p:cNvPr>
          <p:cNvSpPr/>
          <p:nvPr/>
        </p:nvSpPr>
        <p:spPr>
          <a:xfrm rot="10800000" flipV="1">
            <a:off x="11163300" y="5876925"/>
            <a:ext cx="1028700" cy="981075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F43410E-C8A1-4433-A52F-FC39BD93202A}"/>
              </a:ext>
            </a:extLst>
          </p:cNvPr>
          <p:cNvSpPr/>
          <p:nvPr/>
        </p:nvSpPr>
        <p:spPr>
          <a:xfrm>
            <a:off x="1028700" y="518958"/>
            <a:ext cx="10882868" cy="502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800"/>
              </a:spcAft>
            </a:pP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2. 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검색 동영상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(Target image)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에서 모델 객체 인식 및 추적  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[</a:t>
            </a:r>
            <a:r>
              <a:rPr lang="ko-KR" altLang="en-US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시나리오</a:t>
            </a:r>
            <a:r>
              <a:rPr lang="en-US" altLang="ko-KR" sz="20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C9BAE9-64BE-49D3-BC57-D4E5C687D6DF}"/>
              </a:ext>
            </a:extLst>
          </p:cNvPr>
          <p:cNvSpPr txBox="1"/>
          <p:nvPr/>
        </p:nvSpPr>
        <p:spPr>
          <a:xfrm>
            <a:off x="1279685" y="2582942"/>
            <a:ext cx="10324711" cy="3467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검색 동영상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(Target image)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각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frame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별로 보다 더 정확한 매칭 및 물체 인식을 위해 </a:t>
            </a:r>
            <a:r>
              <a:rPr lang="en-US" altLang="ko-KR" sz="1600" dirty="0">
                <a:highlight>
                  <a:srgbClr val="91C36F"/>
                </a:highlight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contour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물체를 구분함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각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contour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별로 특징점과의 매칭 후 물체 인식에 성공할 경우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 종류별로 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다른 색 원 모양과 모델이름을 물체의 무게중심점에 표시함</a:t>
            </a:r>
            <a:endParaRPr lang="en-US" altLang="ko-KR" sz="1600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이때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 결과의 성공여부는 </a:t>
            </a:r>
            <a:r>
              <a:rPr lang="en-US" altLang="ko-KR" sz="1600" dirty="0" err="1">
                <a:highlight>
                  <a:srgbClr val="91C36F"/>
                </a:highlight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drawCircle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이라는 함수로 구현함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→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차적으로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queryimage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</a:t>
            </a:r>
            <a:r>
              <a:rPr lang="en-US" altLang="ko-KR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trainimage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</a:t>
            </a:r>
            <a:r>
              <a:rPr lang="ko-KR" altLang="en-US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동일 좌표 간의 거리 비에 따라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성공여부를 결정하고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→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차적으로 </a:t>
            </a:r>
            <a:r>
              <a:rPr lang="en-US" altLang="ko-KR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knn</a:t>
            </a:r>
            <a:r>
              <a:rPr lang="en-US" altLang="ko-KR" sz="1600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 </a:t>
            </a:r>
            <a:r>
              <a:rPr lang="ko-KR" altLang="en-US" sz="1600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매칭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사용해 좋은 특징 기술자가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임계값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40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보다 많은 </a:t>
            </a:r>
            <a:r>
              <a:rPr lang="ko-KR" altLang="en-US" sz="1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매칭만을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선별함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현재 동영상에 나타난 </a:t>
            </a:r>
            <a:r>
              <a:rPr lang="ko-KR" altLang="en-US" sz="1600" dirty="0">
                <a:highlight>
                  <a:srgbClr val="91C36F"/>
                </a:highlight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모델 종류별 객체 수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영상의 우상단에 실시간으로 표시함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0C8EFE-5D60-4B82-9D4F-98DA988BB791}"/>
              </a:ext>
            </a:extLst>
          </p:cNvPr>
          <p:cNvSpPr txBox="1"/>
          <p:nvPr/>
        </p:nvSpPr>
        <p:spPr>
          <a:xfrm>
            <a:off x="1279685" y="1108014"/>
            <a:ext cx="8295616" cy="1210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A.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현재 동영상에 나타난 모델 종류별로 객체 수를 영상의 우상단에 실시간 표시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B.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각 객체의 중심에 객체 구별 마크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모델마다 다른 컬러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+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원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모양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실시간 표시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(</a:t>
            </a: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객체들이 움직이면 마크도 따라서 움직임</a:t>
            </a: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F4D60DA9-A664-418D-82F9-DC513864CC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137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46"/>
    </mc:Choice>
    <mc:Fallback>
      <p:transition spd="slow" advTm="52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3305</TotalTime>
  <Words>3503</Words>
  <Application>Microsoft Office PowerPoint</Application>
  <PresentationFormat>와이드스크린</PresentationFormat>
  <Paragraphs>162</Paragraphs>
  <Slides>18</Slides>
  <Notes>2</Notes>
  <HiddenSlides>0</HiddenSlides>
  <MMClips>19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8" baseType="lpstr">
      <vt:lpstr>Arial</vt:lpstr>
      <vt:lpstr>에스코어 드림 3 Light</vt:lpstr>
      <vt:lpstr>에스코어 드림 4 Regular</vt:lpstr>
      <vt:lpstr>맑은 고딕</vt:lpstr>
      <vt:lpstr>에스코어 드림 5 Medium</vt:lpstr>
      <vt:lpstr>에스코어 드림 7 ExtraBold</vt:lpstr>
      <vt:lpstr>에스코어 드림 6 Bold</vt:lpstr>
      <vt:lpstr>Wingdings</vt:lpstr>
      <vt:lpstr>Arial Unicode MS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시원 이</dc:creator>
  <cp:lastModifiedBy>이시원(***8***046)</cp:lastModifiedBy>
  <cp:revision>326</cp:revision>
  <dcterms:created xsi:type="dcterms:W3CDTF">2020-05-19T03:08:14Z</dcterms:created>
  <dcterms:modified xsi:type="dcterms:W3CDTF">2020-07-10T02:31:08Z</dcterms:modified>
</cp:coreProperties>
</file>